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382" r:id="rId4"/>
    <p:sldId id="386" r:id="rId5"/>
    <p:sldId id="364" r:id="rId6"/>
    <p:sldId id="384" r:id="rId7"/>
    <p:sldId id="381" r:id="rId8"/>
    <p:sldId id="383" r:id="rId9"/>
    <p:sldId id="298" r:id="rId10"/>
    <p:sldId id="385" r:id="rId11"/>
    <p:sldId id="360" r:id="rId12"/>
    <p:sldId id="361" r:id="rId13"/>
    <p:sldId id="350" r:id="rId14"/>
    <p:sldId id="359" r:id="rId15"/>
    <p:sldId id="307" r:id="rId16"/>
    <p:sldId id="387" r:id="rId17"/>
    <p:sldId id="3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4252" y="222857"/>
            <a:ext cx="39164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200" b="1" dirty="0" smtClean="0"/>
              <a:t> </a:t>
            </a:r>
            <a:r>
              <a:rPr lang="en-US" sz="3200" b="1" dirty="0" smtClean="0">
                <a:latin typeface="Baskerville Old Face" pitchFamily="18" charset="0"/>
              </a:rPr>
              <a:t>University of Baghdad</a:t>
            </a:r>
          </a:p>
          <a:p>
            <a:pPr algn="ctr"/>
            <a:r>
              <a:rPr lang="en-US" sz="3200" b="1" dirty="0" smtClean="0">
                <a:latin typeface="Baskerville Old Face" pitchFamily="18" charset="0"/>
              </a:rPr>
              <a:t>Nursing college</a:t>
            </a:r>
            <a:endParaRPr lang="en-US" sz="3200" b="1" dirty="0"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6041" y="3550355"/>
            <a:ext cx="6802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Baskerville Old Face" pitchFamily="18" charset="0"/>
              </a:rPr>
              <a:t>Prepared by : </a:t>
            </a: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>Khadija </a:t>
            </a:r>
            <a:r>
              <a:rPr lang="en-US" sz="2800" b="1" dirty="0">
                <a:solidFill>
                  <a:prstClr val="black"/>
                </a:solidFill>
                <a:latin typeface="Baskerville Old Face" pitchFamily="18" charset="0"/>
              </a:rPr>
              <a:t>Mohammed </a:t>
            </a:r>
            <a:r>
              <a:rPr lang="en-US" sz="2800" b="1" dirty="0" err="1">
                <a:solidFill>
                  <a:prstClr val="black"/>
                </a:solidFill>
                <a:latin typeface="Baskerville Old Face" pitchFamily="18" charset="0"/>
              </a:rPr>
              <a:t>Jassim</a:t>
            </a:r>
            <a:endParaRPr lang="en-US" sz="2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 algn="ctr">
              <a:defRPr/>
            </a:pPr>
            <a:endParaRPr lang="en-US" sz="2800" b="1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Baskerville Old Face" pitchFamily="18" charset="0"/>
              </a:rPr>
              <a:t>Supervisor : Prof. Dr. </a:t>
            </a:r>
            <a:r>
              <a:rPr lang="en-US" sz="2800" b="1" dirty="0" err="1" smtClean="0">
                <a:solidFill>
                  <a:prstClr val="black"/>
                </a:solidFill>
                <a:latin typeface="Baskerville Old Face" pitchFamily="18" charset="0"/>
              </a:rPr>
              <a:t>Khalida</a:t>
            </a: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> Mohammed</a:t>
            </a:r>
            <a:endParaRPr lang="en-US" sz="2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 algn="ctr">
              <a:defRPr/>
            </a:pPr>
            <a:endParaRPr lang="en-US" sz="2800" b="1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5120716" y="1711426"/>
            <a:ext cx="666750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Clr>
                <a:srgbClr val="873624"/>
              </a:buClr>
            </a:pPr>
            <a:endParaRPr lang="en-US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  <a:buClr>
                <a:srgbClr val="873624"/>
              </a:buClr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Kidney Transplant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2" y="42909"/>
            <a:ext cx="2029637" cy="139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56" y="2024198"/>
            <a:ext cx="5048250" cy="453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170457" y="2083479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5264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-term complications: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Immunosuppressant side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5166" y="215184"/>
            <a:ext cx="28988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Rejection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659" y="1497437"/>
            <a:ext cx="1196834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 resists the presence of  foreign cells or tissue of a donor kidney in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the same way that it fight off bacteria and viruses which causes illness.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rejection process occur when the patient's white blood cells reduce or stop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function of transplanted kidney.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patient experience a rejection in the first few weeks after their operation.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6054" y="280499"/>
            <a:ext cx="3738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 of Rejection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33323" y="1260212"/>
            <a:ext cx="6163867" cy="3246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urine output.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retention and increase in weight.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Tenderness over the kidney.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1030" y="280499"/>
            <a:ext cx="43876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Rejection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5129" y="1390841"/>
            <a:ext cx="64633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5128" y="1070209"/>
            <a:ext cx="116813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 acute rejection: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within minutes or hours after the transplants.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type is very rare.it is untreatable and the kidney is removed immediately.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rejection: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at any time after a kidney transplants.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acute rejection serum creatinine rises.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can be treated with high doses or different type of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immunosuppressive until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creatinine returns to baseline.</a:t>
            </a:r>
          </a:p>
        </p:txBody>
      </p:sp>
    </p:spTree>
    <p:extLst>
      <p:ext uri="{BB962C8B-B14F-4D97-AF65-F5344CB8AC3E}">
        <p14:creationId xmlns:p14="http://schemas.microsoft.com/office/powerpoint/2010/main" val="7018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254" y="358876"/>
            <a:ext cx="11362406" cy="309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rejection: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process can happen after kidney transplant. It can develop over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 or years.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known treatment.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7418" y="182881"/>
            <a:ext cx="4924698" cy="953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operative nursing care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403" y="1650665"/>
            <a:ext cx="724268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fluid and electrolyte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Wound care.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 management.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Early ambulation.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normal bowel elimination.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8434" y="0"/>
            <a:ext cx="8177349" cy="953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Visits After Kidney Transplant Surgery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308" y="953588"/>
            <a:ext cx="114482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will receive a schedule of follow-up clinic visits for lab tests and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checkups.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lab tests we perform monitor to: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Blood Count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Function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Blood Tests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Biopsy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9817"/>
            <a:ext cx="11761718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5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3298282" y="163602"/>
            <a:ext cx="4944380" cy="66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81646"/>
            <a:ext cx="114125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kidneys are two bean-shaped organs located on each side of the spine just below the rib cage. Each is about the size of a fist. Their main function is to filter and remove waste, minerals and fluid from the blood by producing urine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kidneys lose this filtering ability, harmful levels of fluid and waste accumulate in the body, which can raise blood pressure and result in kidney failure (end-stage renal disease). End-stage renal disease occurs when the kidneys have lost about 90% of their ability to function normally.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3259094" y="307294"/>
            <a:ext cx="4944380" cy="66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transplantation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197089"/>
            <a:ext cx="1141258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kidney transplant is a surgery to place a healthy kidney from a living or deceased donor into a person whose kidneys no longer function properly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transplanted kidney is placed in the lower belly on the front side of the body.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768" y="3491122"/>
            <a:ext cx="3859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Kidney Donor: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762" y="4445229"/>
            <a:ext cx="8242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donors.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Cadaveric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(Brain-dead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193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22069"/>
            <a:ext cx="8582297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946429" y="1595845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29" y="370506"/>
            <a:ext cx="68057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Living Donor Selection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371" y="1410176"/>
            <a:ext cx="11188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group-compatible.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HLA-identical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negative Cross match.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medical condition with normal renal function.</a:t>
            </a:r>
          </a:p>
        </p:txBody>
      </p:sp>
    </p:spTree>
    <p:extLst>
      <p:ext uri="{BB962C8B-B14F-4D97-AF65-F5344CB8AC3E}">
        <p14:creationId xmlns:p14="http://schemas.microsoft.com/office/powerpoint/2010/main" val="23178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946429" y="1595845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28" y="370506"/>
            <a:ext cx="71315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For Cadaver Donor Selection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371" y="1410176"/>
            <a:ext cx="111880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Irreversible brain damage.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renal function appropriate for age.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evidence of preexisting renal disease.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evidence of transmissible diseases.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 blood group-compatible.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 match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2821577" y="307294"/>
            <a:ext cx="6296297" cy="10926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Selection For Kidney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47175"/>
            <a:ext cx="1141258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with ESRD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KT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unless: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malignancy.	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infection.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cardiovascular disease.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Neuropsychiatric disorder.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Extremes of 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946429" y="1595845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4719" y="370506"/>
            <a:ext cx="48332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371" y="1410176"/>
            <a:ext cx="1118809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management goals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patient’s metabolic state to a level as close to normal as possible through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medical management, ensuring that the patient is free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for surgery and the postoperative course.</a:t>
            </a:r>
          </a:p>
        </p:txBody>
      </p:sp>
    </p:spTree>
    <p:extLst>
      <p:ext uri="{BB962C8B-B14F-4D97-AF65-F5344CB8AC3E}">
        <p14:creationId xmlns:p14="http://schemas.microsoft.com/office/powerpoint/2010/main" val="3085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170457" y="2083479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5086" y="370505"/>
            <a:ext cx="66881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kidney transplants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177" y="129620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clots.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Narrowing of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leakage.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8364</TotalTime>
  <Words>633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551</cp:revision>
  <cp:lastPrinted>2020-10-04T08:00:53Z</cp:lastPrinted>
  <dcterms:created xsi:type="dcterms:W3CDTF">2019-08-09T19:43:06Z</dcterms:created>
  <dcterms:modified xsi:type="dcterms:W3CDTF">2023-04-16T17:16:06Z</dcterms:modified>
</cp:coreProperties>
</file>